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7" r:id="rId3"/>
    <p:sldId id="272" r:id="rId4"/>
    <p:sldId id="273" r:id="rId5"/>
    <p:sldId id="268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9" r:id="rId15"/>
    <p:sldId id="270" r:id="rId16"/>
    <p:sldId id="274" r:id="rId17"/>
    <p:sldId id="271" r:id="rId18"/>
    <p:sldId id="275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46" autoAdjust="0"/>
    <p:restoredTop sz="94660"/>
  </p:normalViewPr>
  <p:slideViewPr>
    <p:cSldViewPr snapToGrid="0">
      <p:cViewPr varScale="1">
        <p:scale>
          <a:sx n="57" d="100"/>
          <a:sy n="57" d="100"/>
        </p:scale>
        <p:origin x="78" y="41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jpeg>
</file>

<file path=ppt/media/image10.png>
</file>

<file path=ppt/media/image11.jpeg>
</file>

<file path=ppt/media/image12.jpeg>
</file>

<file path=ppt/media/image13.jpeg>
</file>

<file path=ppt/media/image14.png>
</file>

<file path=ppt/media/image15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wipe dir="d"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Заголовок и подпис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wipe dir="d"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</p:cSld>
  <p:clrMapOvr>
    <a:masterClrMapping/>
  </p:clrMapOvr>
  <p:transition>
    <p:wipe dir="d"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Карточка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wipe dir="d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Цитата карточки имен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  <p:transition>
    <p:wipe dir="d"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Истина или лож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wipe dir="d"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pPr/>
              <a:t>12/10/2018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wipe dir="d"/>
  </p:transition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wipe dir="d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wipe dir="d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wipe dir="d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712588-04B1-427B-82EE-E8DB90309F08}" type="datetimeFigureOut">
              <a:rPr lang="en-US" dirty="0"/>
              <a:pPr/>
              <a:t>12/10/2018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FF9F0C5-380F-41C2-899A-BAC0F0927E16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wipe dir="d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12/10/2018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wipe dir="d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12/10/2018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wipe dir="d"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12/10/2018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wipe dir="d"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pPr/>
              <a:t>12/10/2018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wipe dir="d"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ru-RU" smtClean="0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12/10/2018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  <p:transition>
    <p:wipe dir="d"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 smtClean="0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12/10/2018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5" r:id="rId4"/>
    <p:sldLayoutId id="2147483653" r:id="rId5"/>
    <p:sldLayoutId id="2147483654" r:id="rId6"/>
    <p:sldLayoutId id="2147483655" r:id="rId7"/>
    <p:sldLayoutId id="214748366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7" r:id="rId15"/>
    <p:sldLayoutId id="2147483659" r:id="rId16"/>
  </p:sldLayoutIdLst>
  <p:transition>
    <p:wipe dir="d"/>
  </p:transition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288098" y="1354981"/>
            <a:ext cx="10276115" cy="1646302"/>
          </a:xfrm>
        </p:spPr>
        <p:txBody>
          <a:bodyPr/>
          <a:lstStyle/>
          <a:p>
            <a:pPr algn="ctr"/>
            <a:r>
              <a:rPr lang="ro-RO" sz="6600" b="1" dirty="0" smtClean="0"/>
              <a:t>Securitatea cibernetică</a:t>
            </a:r>
            <a:endParaRPr lang="ru-RU" sz="6600" b="1" dirty="0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607275" y="4589452"/>
            <a:ext cx="7766936" cy="1096899"/>
          </a:xfrm>
        </p:spPr>
        <p:txBody>
          <a:bodyPr/>
          <a:lstStyle/>
          <a:p>
            <a:r>
              <a:rPr lang="ro-RO" dirty="0" smtClean="0"/>
              <a:t>Buga Otilia</a:t>
            </a:r>
          </a:p>
          <a:p>
            <a:r>
              <a:rPr lang="ro-RO" dirty="0" smtClean="0"/>
              <a:t>Micleușanu Marian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69790005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290215" y="1267067"/>
            <a:ext cx="7791125" cy="3962399"/>
          </a:xfrm>
        </p:spPr>
        <p:txBody>
          <a:bodyPr anchor="ctr">
            <a:normAutofit/>
          </a:bodyPr>
          <a:lstStyle/>
          <a:p>
            <a:pPr algn="ctr"/>
            <a:r>
              <a:rPr lang="en-US" sz="6000" b="1" dirty="0" err="1" smtClean="0"/>
              <a:t>Tipuri</a:t>
            </a:r>
            <a:r>
              <a:rPr lang="en-US" sz="6000" b="1" dirty="0" smtClean="0"/>
              <a:t> de </a:t>
            </a:r>
            <a:r>
              <a:rPr lang="en-US" sz="6000" b="1" dirty="0" err="1" smtClean="0"/>
              <a:t>amenin</a:t>
            </a:r>
            <a:r>
              <a:rPr lang="ro-RO" sz="6000" b="1" dirty="0" smtClean="0"/>
              <a:t>ță</a:t>
            </a:r>
            <a:r>
              <a:rPr lang="en-US" sz="6000" b="1" dirty="0" err="1" smtClean="0"/>
              <a:t>ri</a:t>
            </a:r>
            <a:r>
              <a:rPr lang="en-US" sz="6000" b="1" dirty="0" smtClean="0"/>
              <a:t> </a:t>
            </a:r>
            <a:br>
              <a:rPr lang="en-US" sz="6000" b="1" dirty="0" smtClean="0"/>
            </a:br>
            <a:r>
              <a:rPr lang="en-US" sz="6000" b="1" dirty="0" smtClean="0"/>
              <a:t> la </a:t>
            </a:r>
            <a:r>
              <a:rPr lang="en-US" sz="6000" b="1" dirty="0" err="1" smtClean="0"/>
              <a:t>adresa</a:t>
            </a:r>
            <a:r>
              <a:rPr lang="en-US" sz="6000" b="1" dirty="0" smtClean="0"/>
              <a:t> </a:t>
            </a:r>
            <a:r>
              <a:rPr lang="en-US" sz="6000" b="1" dirty="0" err="1" smtClean="0"/>
              <a:t>securit</a:t>
            </a:r>
            <a:r>
              <a:rPr lang="ro-RO" sz="6000" b="1" dirty="0" smtClean="0"/>
              <a:t>ăți</a:t>
            </a:r>
            <a:r>
              <a:rPr lang="en-US" sz="6000" b="1" dirty="0" err="1" smtClean="0"/>
              <a:t>i</a:t>
            </a:r>
            <a:r>
              <a:rPr lang="en-US" sz="6000" b="1" dirty="0" smtClean="0"/>
              <a:t> </a:t>
            </a:r>
            <a:r>
              <a:rPr lang="en-US" sz="6000" b="1" dirty="0" err="1" smtClean="0"/>
              <a:t>digitale</a:t>
            </a:r>
            <a:r>
              <a:rPr lang="en-US" sz="6000" b="1" dirty="0" smtClean="0"/>
              <a:t> </a:t>
            </a:r>
            <a:endParaRPr lang="ru-RU" sz="6000" b="1" dirty="0"/>
          </a:p>
        </p:txBody>
      </p:sp>
    </p:spTree>
    <p:extLst>
      <p:ext uri="{BB962C8B-B14F-4D97-AF65-F5344CB8AC3E}">
        <p14:creationId xmlns:p14="http://schemas.microsoft.com/office/powerpoint/2010/main" val="1030939366"/>
      </p:ext>
    </p:extLst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magine similarÄ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4171167" y="1240078"/>
            <a:ext cx="5473874" cy="403338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45990" y="192364"/>
            <a:ext cx="8596668" cy="6139542"/>
          </a:xfrm>
        </p:spPr>
        <p:txBody>
          <a:bodyPr anchor="ctr">
            <a:normAutofit/>
          </a:bodyPr>
          <a:lstStyle/>
          <a:p>
            <a:r>
              <a:rPr lang="en-US" sz="3200" dirty="0" smtClean="0"/>
              <a:t>1.Viru</a:t>
            </a:r>
            <a:r>
              <a:rPr lang="ro-RO" sz="3200" dirty="0" smtClean="0"/>
              <a:t>ș</a:t>
            </a:r>
            <a:r>
              <a:rPr lang="en-US" sz="3200" dirty="0" err="1" smtClean="0"/>
              <a:t>i</a:t>
            </a: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dirty="0" smtClean="0"/>
              <a:t>2.Furt</a:t>
            </a:r>
            <a:r>
              <a:rPr lang="ro-RO" sz="3200" dirty="0" smtClean="0"/>
              <a:t>ul</a:t>
            </a:r>
            <a:r>
              <a:rPr lang="en-US" sz="3200" dirty="0" smtClean="0"/>
              <a:t> de </a:t>
            </a:r>
            <a:r>
              <a:rPr lang="en-US" sz="3200" dirty="0" err="1" smtClean="0"/>
              <a:t>identitate</a:t>
            </a: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dirty="0" smtClean="0"/>
              <a:t>3.Atacurile de </a:t>
            </a:r>
            <a:r>
              <a:rPr lang="en-US" sz="3200" dirty="0" err="1" smtClean="0"/>
              <a:t>parola</a:t>
            </a: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dirty="0" smtClean="0"/>
              <a:t>4.Spyware </a:t>
            </a:r>
            <a:r>
              <a:rPr lang="en-US" sz="3200" dirty="0" err="1" smtClean="0"/>
              <a:t>si</a:t>
            </a:r>
            <a:r>
              <a:rPr lang="en-US" sz="3200" dirty="0" smtClean="0"/>
              <a:t> </a:t>
            </a:r>
            <a:r>
              <a:rPr lang="en-US" sz="3200" dirty="0" err="1" smtClean="0"/>
              <a:t>Keyloggers</a:t>
            </a: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dirty="0" smtClean="0"/>
              <a:t>5.Adware</a:t>
            </a:r>
            <a:br>
              <a:rPr lang="en-US" sz="3200" dirty="0" smtClean="0"/>
            </a:br>
            <a:r>
              <a:rPr lang="en-US" sz="3200" dirty="0" smtClean="0"/>
              <a:t>6.Tro</a:t>
            </a:r>
            <a:r>
              <a:rPr lang="ro-RO" sz="3200" dirty="0" smtClean="0"/>
              <a:t>jans</a:t>
            </a: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dirty="0" smtClean="0"/>
              <a:t>7.Ransomware</a:t>
            </a:r>
            <a:br>
              <a:rPr lang="en-US" sz="3200" dirty="0" smtClean="0"/>
            </a:br>
            <a:r>
              <a:rPr lang="en-US" sz="3200" dirty="0" smtClean="0"/>
              <a:t>8.Browser Hijacker</a:t>
            </a:r>
            <a:r>
              <a:rPr lang="ro-RO" sz="3200" dirty="0" smtClean="0"/>
              <a:t> </a:t>
            </a:r>
            <a:r>
              <a:rPr lang="en-US" sz="3200" dirty="0" smtClean="0"/>
              <a:t/>
            </a:r>
            <a:br>
              <a:rPr lang="en-US" sz="3200" dirty="0" smtClean="0"/>
            </a:br>
            <a:r>
              <a:rPr lang="en-US" sz="3200" dirty="0" smtClean="0"/>
              <a:t>9.</a:t>
            </a:r>
            <a:r>
              <a:rPr lang="ro-RO" sz="3200" dirty="0" smtClean="0"/>
              <a:t>P</a:t>
            </a:r>
            <a:r>
              <a:rPr lang="en-US" sz="3200" dirty="0" err="1" smtClean="0"/>
              <a:t>hishing</a:t>
            </a:r>
            <a:r>
              <a:rPr lang="ro-RO" sz="3200" dirty="0" smtClean="0"/>
              <a:t> Emails</a:t>
            </a:r>
            <a:endParaRPr lang="ru-RU" sz="3200" dirty="0"/>
          </a:p>
        </p:txBody>
      </p:sp>
    </p:spTree>
    <p:extLst>
      <p:ext uri="{BB962C8B-B14F-4D97-AF65-F5344CB8AC3E}">
        <p14:creationId xmlns:p14="http://schemas.microsoft.com/office/powerpoint/2010/main" val="4061484319"/>
      </p:ext>
    </p:extLst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22578" y="690124"/>
            <a:ext cx="8596668" cy="4270184"/>
          </a:xfrm>
        </p:spPr>
        <p:txBody>
          <a:bodyPr anchor="ctr">
            <a:normAutofit/>
          </a:bodyPr>
          <a:lstStyle/>
          <a:p>
            <a:pPr algn="ctr"/>
            <a:r>
              <a:rPr lang="en-US" sz="6000" b="1" dirty="0" smtClean="0"/>
              <a:t>De </a:t>
            </a:r>
            <a:r>
              <a:rPr lang="en-US" sz="6000" b="1" dirty="0" err="1" smtClean="0"/>
              <a:t>unde</a:t>
            </a:r>
            <a:r>
              <a:rPr lang="en-US" sz="6000" b="1" dirty="0" smtClean="0"/>
              <a:t> </a:t>
            </a:r>
            <a:r>
              <a:rPr lang="en-US" sz="6000" b="1" dirty="0" err="1" smtClean="0"/>
              <a:t>provin</a:t>
            </a:r>
            <a:r>
              <a:rPr lang="en-US" sz="6000" b="1" dirty="0" smtClean="0"/>
              <a:t> </a:t>
            </a:r>
            <a:r>
              <a:rPr lang="en-US" sz="6000" b="1" dirty="0" err="1" smtClean="0"/>
              <a:t>amenin</a:t>
            </a:r>
            <a:r>
              <a:rPr lang="ro-RO" sz="6000" b="1" dirty="0" smtClean="0"/>
              <a:t>ță</a:t>
            </a:r>
            <a:r>
              <a:rPr lang="en-US" sz="6000" b="1" dirty="0" smtClean="0"/>
              <a:t>rile la </a:t>
            </a:r>
            <a:r>
              <a:rPr lang="en-US" sz="6000" b="1" dirty="0" err="1" smtClean="0"/>
              <a:t>adresa</a:t>
            </a:r>
            <a:r>
              <a:rPr lang="en-US" sz="6000" b="1" dirty="0" smtClean="0"/>
              <a:t> </a:t>
            </a:r>
            <a:r>
              <a:rPr lang="en-US" sz="6000" b="1" dirty="0" err="1" smtClean="0"/>
              <a:t>securit</a:t>
            </a:r>
            <a:r>
              <a:rPr lang="ro-RO" sz="6000" b="1" dirty="0" smtClean="0"/>
              <a:t>ăț</a:t>
            </a:r>
            <a:r>
              <a:rPr lang="en-US" sz="6000" b="1" dirty="0" smtClean="0"/>
              <a:t>ii </a:t>
            </a:r>
            <a:r>
              <a:rPr lang="en-US" sz="6000" b="1" dirty="0" err="1" smtClean="0"/>
              <a:t>digitale</a:t>
            </a:r>
            <a:r>
              <a:rPr lang="en-US" sz="6000" b="1" dirty="0" smtClean="0"/>
              <a:t>?</a:t>
            </a:r>
            <a:endParaRPr lang="ru-RU" sz="6000" b="1" dirty="0"/>
          </a:p>
        </p:txBody>
      </p:sp>
    </p:spTree>
    <p:extLst>
      <p:ext uri="{BB962C8B-B14F-4D97-AF65-F5344CB8AC3E}">
        <p14:creationId xmlns:p14="http://schemas.microsoft.com/office/powerpoint/2010/main" val="3879291343"/>
      </p:ext>
    </p:extLst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111271" y="593196"/>
            <a:ext cx="8596668" cy="1122869"/>
          </a:xfrm>
        </p:spPr>
        <p:txBody>
          <a:bodyPr>
            <a:normAutofit fontScale="90000"/>
          </a:bodyPr>
          <a:lstStyle/>
          <a:p>
            <a:r>
              <a:rPr lang="en-US" sz="4800" dirty="0" smtClean="0"/>
              <a:t>1.Site-uri </a:t>
            </a:r>
            <a:r>
              <a:rPr lang="en-US" sz="4800" dirty="0" err="1" smtClean="0"/>
              <a:t>suspecte</a:t>
            </a:r>
            <a:r>
              <a:rPr lang="en-US" sz="4800" dirty="0" smtClean="0"/>
              <a:t/>
            </a:r>
            <a:br>
              <a:rPr lang="en-US" sz="4800" dirty="0" smtClean="0"/>
            </a:br>
            <a:r>
              <a:rPr lang="en-US" sz="4800" dirty="0" smtClean="0"/>
              <a:t/>
            </a:r>
            <a:br>
              <a:rPr lang="en-US" sz="4800" dirty="0" smtClean="0"/>
            </a:br>
            <a:r>
              <a:rPr lang="en-US" sz="4800" dirty="0" smtClean="0"/>
              <a:t/>
            </a:r>
            <a:br>
              <a:rPr lang="en-US" sz="4800" dirty="0" smtClean="0"/>
            </a:br>
            <a:r>
              <a:rPr lang="en-US" sz="4800" dirty="0" smtClean="0"/>
              <a:t/>
            </a:r>
            <a:br>
              <a:rPr lang="en-US" sz="4800" dirty="0" smtClean="0"/>
            </a:br>
            <a:endParaRPr lang="ru-RU" sz="4800" dirty="0"/>
          </a:p>
        </p:txBody>
      </p:sp>
      <p:pic>
        <p:nvPicPr>
          <p:cNvPr id="4" name="Picture 3" descr="Imagine similarÄ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1565753" y="1949962"/>
            <a:ext cx="7378156" cy="412516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003518571"/>
      </p:ext>
    </p:extLst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2.Permiterea </a:t>
            </a:r>
            <a:r>
              <a:rPr lang="en-US" dirty="0" err="1" smtClean="0"/>
              <a:t>partaj</a:t>
            </a:r>
            <a:r>
              <a:rPr lang="ro-RO" dirty="0" smtClean="0"/>
              <a:t>ă</a:t>
            </a:r>
            <a:r>
              <a:rPr lang="en-US" dirty="0" err="1" smtClean="0"/>
              <a:t>rii</a:t>
            </a:r>
            <a:r>
              <a:rPr lang="en-US" dirty="0" smtClean="0"/>
              <a:t> de </a:t>
            </a:r>
            <a:r>
              <a:rPr lang="en-US" dirty="0" err="1" smtClean="0"/>
              <a:t>fi</a:t>
            </a:r>
            <a:r>
              <a:rPr lang="ro-RO" dirty="0" smtClean="0"/>
              <a:t>ș</a:t>
            </a:r>
            <a:r>
              <a:rPr lang="en-US" dirty="0" err="1" smtClean="0"/>
              <a:t>iere</a:t>
            </a:r>
            <a:r>
              <a:rPr lang="en-US" dirty="0" smtClean="0"/>
              <a:t> </a:t>
            </a:r>
            <a:r>
              <a:rPr lang="ro-RO" dirty="0" smtClean="0"/>
              <a:t>prin rețeaua</a:t>
            </a:r>
            <a:r>
              <a:rPr lang="en-US" dirty="0" smtClean="0"/>
              <a:t> peer</a:t>
            </a:r>
            <a:r>
              <a:rPr lang="ro-RO" dirty="0" smtClean="0"/>
              <a:t> to peer (P2P)</a:t>
            </a:r>
            <a:endParaRPr lang="ru-RU" dirty="0"/>
          </a:p>
        </p:txBody>
      </p:sp>
      <p:pic>
        <p:nvPicPr>
          <p:cNvPr id="4" name="Content Placeholder 3" descr="Imagini pentru peer to peer file sharing"/>
          <p:cNvPicPr>
            <a:picLocks noGrp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2499695" y="2141950"/>
            <a:ext cx="5742431" cy="422127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 dirty="0" smtClean="0"/>
              <a:t>3.Desc</a:t>
            </a:r>
            <a:r>
              <a:rPr lang="ro-RO" dirty="0" smtClean="0"/>
              <a:t>ă</a:t>
            </a:r>
            <a:r>
              <a:rPr lang="en-US" dirty="0" err="1" smtClean="0"/>
              <a:t>rc</a:t>
            </a:r>
            <a:r>
              <a:rPr lang="ro-RO" dirty="0" smtClean="0"/>
              <a:t>ă</a:t>
            </a:r>
            <a:r>
              <a:rPr lang="en-US" dirty="0" err="1" smtClean="0"/>
              <a:t>ri</a:t>
            </a:r>
            <a:r>
              <a:rPr lang="ro-RO" dirty="0" smtClean="0"/>
              <a:t>le</a:t>
            </a:r>
            <a:r>
              <a:rPr lang="en-US" dirty="0" smtClean="0"/>
              <a:t> torrent</a:t>
            </a:r>
            <a:endParaRPr lang="ru-RU" dirty="0"/>
          </a:p>
        </p:txBody>
      </p:sp>
      <p:pic>
        <p:nvPicPr>
          <p:cNvPr id="6" name="Content Placeholder 5" descr="Imagine similarÄ"/>
          <p:cNvPicPr>
            <a:picLocks noGrp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328740" y="1816275"/>
            <a:ext cx="7326745" cy="4213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3" descr="Imagine similarÄ"/>
          <p:cNvPicPr>
            <a:picLocks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284972" y="1077239"/>
            <a:ext cx="6616869" cy="394569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4" name="Content Placeholder 3" descr="Imagine similarÄ"/>
          <p:cNvPicPr>
            <a:picLocks noGrp="1"/>
          </p:cNvPicPr>
          <p:nvPr>
            <p:ph idx="1"/>
          </p:nvPr>
        </p:nvPicPr>
        <p:blipFill>
          <a:blip r:embed="rId3"/>
          <a:srcRect/>
          <a:stretch>
            <a:fillRect/>
          </a:stretch>
        </p:blipFill>
        <p:spPr bwMode="auto">
          <a:xfrm>
            <a:off x="5024037" y="4746831"/>
            <a:ext cx="6424754" cy="211116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9756" y="384132"/>
            <a:ext cx="8596668" cy="868471"/>
          </a:xfrm>
        </p:spPr>
        <p:txBody>
          <a:bodyPr/>
          <a:lstStyle/>
          <a:p>
            <a:pPr marL="742950" indent="-742950"/>
            <a:r>
              <a:rPr lang="ro-RO" dirty="0" smtClean="0"/>
              <a:t>4. Emailurile de tip phishing</a:t>
            </a:r>
            <a:endParaRPr lang="ru-RU" dirty="0"/>
          </a:p>
        </p:txBody>
      </p:sp>
    </p:spTree>
  </p:cSld>
  <p:clrMapOvr>
    <a:masterClrMapping/>
  </p:clrMapOvr>
  <p:transition>
    <p:wipe dir="d"/>
  </p:transition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9964" y="559496"/>
            <a:ext cx="8629504" cy="1320800"/>
          </a:xfrm>
        </p:spPr>
        <p:txBody>
          <a:bodyPr/>
          <a:lstStyle/>
          <a:p>
            <a:r>
              <a:rPr lang="ro-RO" dirty="0" smtClean="0"/>
              <a:t>De ce este securitatea cibernetică importantă?</a:t>
            </a:r>
            <a:endParaRPr lang="ru-RU" dirty="0"/>
          </a:p>
        </p:txBody>
      </p:sp>
      <p:pic>
        <p:nvPicPr>
          <p:cNvPr id="4" name="Content Placeholder 3" descr="Imagine similarÄ"/>
          <p:cNvPicPr>
            <a:picLocks noGrp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2072656" y="1991639"/>
            <a:ext cx="5956528" cy="42382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2386" y="484340"/>
            <a:ext cx="8596668" cy="1320800"/>
          </a:xfrm>
        </p:spPr>
        <p:txBody>
          <a:bodyPr anchor="ctr">
            <a:noAutofit/>
          </a:bodyPr>
          <a:lstStyle/>
          <a:p>
            <a:pPr algn="ctr"/>
            <a:r>
              <a:rPr lang="ro-RO" sz="10000" dirty="0" smtClean="0"/>
              <a:t>Sfârșit</a:t>
            </a:r>
            <a:endParaRPr lang="ru-RU" sz="10000" dirty="0"/>
          </a:p>
        </p:txBody>
      </p:sp>
      <p:pic>
        <p:nvPicPr>
          <p:cNvPr id="4" name="Content Placeholder 3" descr="Imagini pentru fii informat fii protejat securitatea cibernetica"/>
          <p:cNvPicPr>
            <a:picLocks noGrp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089765" y="2054268"/>
            <a:ext cx="7766137" cy="437158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wipe dir="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16" y="1108402"/>
            <a:ext cx="8596668" cy="3880773"/>
          </a:xfrm>
        </p:spPr>
        <p:txBody>
          <a:bodyPr/>
          <a:lstStyle/>
          <a:p>
            <a:pPr>
              <a:buNone/>
            </a:pPr>
            <a:r>
              <a:rPr lang="en-US" sz="4400" dirty="0" err="1" smtClean="0"/>
              <a:t>Obiective</a:t>
            </a:r>
            <a:r>
              <a:rPr lang="en-US" sz="4400" dirty="0" smtClean="0"/>
              <a:t>:</a:t>
            </a:r>
          </a:p>
          <a:p>
            <a:r>
              <a:rPr lang="en-US" sz="2400" dirty="0" err="1" smtClean="0"/>
              <a:t>Avantajele</a:t>
            </a:r>
            <a:r>
              <a:rPr lang="en-US" sz="2400" dirty="0" smtClean="0"/>
              <a:t> </a:t>
            </a:r>
            <a:r>
              <a:rPr lang="ro-RO" sz="2400" dirty="0" smtClean="0"/>
              <a:t>și dezavantajele/riscurile navigării pe internet</a:t>
            </a:r>
          </a:p>
          <a:p>
            <a:r>
              <a:rPr lang="ro-RO" sz="2400" dirty="0" smtClean="0"/>
              <a:t>Ce este securitatea cibernetică</a:t>
            </a:r>
          </a:p>
          <a:p>
            <a:r>
              <a:rPr lang="ro-RO" sz="2400" dirty="0" smtClean="0"/>
              <a:t>Tipurile securității cibernetice</a:t>
            </a:r>
          </a:p>
          <a:p>
            <a:r>
              <a:rPr lang="ro-RO" sz="2400" dirty="0" smtClean="0"/>
              <a:t>Tipurile de amenințări</a:t>
            </a:r>
          </a:p>
          <a:p>
            <a:r>
              <a:rPr lang="ro-RO" sz="2400" dirty="0" smtClean="0"/>
              <a:t>De unde provin amenințările</a:t>
            </a:r>
          </a:p>
          <a:p>
            <a:r>
              <a:rPr lang="ro-RO" sz="2400" dirty="0" smtClean="0"/>
              <a:t>Importanța securității cibernetice</a:t>
            </a:r>
          </a:p>
          <a:p>
            <a:endParaRPr lang="ro-RO" dirty="0" smtClean="0"/>
          </a:p>
          <a:p>
            <a:endParaRPr lang="ro-RO" dirty="0" smtClean="0"/>
          </a:p>
          <a:p>
            <a:endParaRPr lang="ru-RU" dirty="0"/>
          </a:p>
        </p:txBody>
      </p:sp>
    </p:spTree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magine similarÄ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3621065" y="2371072"/>
            <a:ext cx="5715000" cy="3848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14912" y="471814"/>
            <a:ext cx="8596668" cy="1320800"/>
          </a:xfrm>
        </p:spPr>
        <p:txBody>
          <a:bodyPr anchor="ctr">
            <a:normAutofit/>
          </a:bodyPr>
          <a:lstStyle/>
          <a:p>
            <a:pPr algn="ctr"/>
            <a:r>
              <a:rPr lang="ro-RO" sz="5400" b="1" dirty="0" smtClean="0"/>
              <a:t>Beneficiile internetului</a:t>
            </a:r>
            <a:endParaRPr lang="ru-RU" sz="5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77126" y="1872490"/>
            <a:ext cx="8596668" cy="3880773"/>
          </a:xfrm>
        </p:spPr>
        <p:txBody>
          <a:bodyPr>
            <a:normAutofit/>
          </a:bodyPr>
          <a:lstStyle/>
          <a:p>
            <a:r>
              <a:rPr lang="ro-RO" sz="2400" dirty="0" smtClean="0"/>
              <a:t>Acces foarte rapid și facil</a:t>
            </a:r>
          </a:p>
          <a:p>
            <a:r>
              <a:rPr lang="ro-RO" sz="2400" dirty="0" smtClean="0"/>
              <a:t>Comunicare, Socializare</a:t>
            </a:r>
          </a:p>
          <a:p>
            <a:r>
              <a:rPr lang="ro-RO" sz="2400" dirty="0" smtClean="0"/>
              <a:t>Instruire</a:t>
            </a:r>
          </a:p>
          <a:p>
            <a:r>
              <a:rPr lang="ro-RO" sz="2400" dirty="0" smtClean="0"/>
              <a:t>Comerț electronic</a:t>
            </a:r>
          </a:p>
          <a:p>
            <a:r>
              <a:rPr lang="ro-RO" sz="2400" dirty="0" smtClean="0"/>
              <a:t>Publicitate</a:t>
            </a:r>
          </a:p>
          <a:p>
            <a:r>
              <a:rPr lang="ro-RO" sz="2400" dirty="0" smtClean="0"/>
              <a:t>Economie de timp</a:t>
            </a:r>
            <a:endParaRPr lang="ru-RU" sz="2400" dirty="0"/>
          </a:p>
        </p:txBody>
      </p:sp>
    </p:spTree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3" y="338203"/>
            <a:ext cx="8754765" cy="1592197"/>
          </a:xfrm>
        </p:spPr>
        <p:txBody>
          <a:bodyPr anchor="ctr">
            <a:noAutofit/>
          </a:bodyPr>
          <a:lstStyle/>
          <a:p>
            <a:pPr algn="ctr"/>
            <a:r>
              <a:rPr lang="ro-RO" sz="4800" b="1" dirty="0" smtClean="0"/>
              <a:t>Dezavantejele/Riscurile internetului</a:t>
            </a:r>
            <a:endParaRPr lang="ru-RU" sz="4800" b="1" dirty="0" smtClean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2281" y="2097959"/>
            <a:ext cx="8596668" cy="3880773"/>
          </a:xfrm>
        </p:spPr>
        <p:txBody>
          <a:bodyPr>
            <a:normAutofit/>
          </a:bodyPr>
          <a:lstStyle/>
          <a:p>
            <a:r>
              <a:rPr lang="ro-RO" sz="2000" dirty="0" smtClean="0"/>
              <a:t>Calitatea și veridicitatea informațiilor este nesigură</a:t>
            </a:r>
          </a:p>
          <a:p>
            <a:r>
              <a:rPr lang="ro-RO" sz="2000" dirty="0" smtClean="0"/>
              <a:t>Infracțiunile/ilegalitățile/fraudele</a:t>
            </a:r>
          </a:p>
          <a:p>
            <a:r>
              <a:rPr lang="ro-RO" sz="2000" dirty="0" smtClean="0"/>
              <a:t>Informațiile personale nu sunt în siguranță</a:t>
            </a:r>
          </a:p>
          <a:p>
            <a:r>
              <a:rPr lang="ro-RO" sz="2000" dirty="0" smtClean="0"/>
              <a:t>Identitatea virtuală nu coincide cu cea reală</a:t>
            </a:r>
            <a:endParaRPr lang="ru-RU" sz="2000" dirty="0"/>
          </a:p>
        </p:txBody>
      </p:sp>
      <p:pic>
        <p:nvPicPr>
          <p:cNvPr id="4" name="Picture 3" descr="Imagini pentru riscurile internetului"/>
          <p:cNvPicPr/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7059722" y="1907284"/>
            <a:ext cx="2857500" cy="29432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" name="Picture 4" descr="Imagini pentru riscurile internetului"/>
          <p:cNvPicPr/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064712" y="4010612"/>
            <a:ext cx="4822521" cy="23400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4078" y="534444"/>
            <a:ext cx="9694217" cy="1320800"/>
          </a:xfrm>
        </p:spPr>
        <p:txBody>
          <a:bodyPr anchor="ctr">
            <a:noAutofit/>
          </a:bodyPr>
          <a:lstStyle/>
          <a:p>
            <a:pPr algn="ctr"/>
            <a:r>
              <a:rPr lang="en-US" sz="5400" b="1" dirty="0" err="1" smtClean="0"/>
              <a:t>Ce</a:t>
            </a:r>
            <a:r>
              <a:rPr lang="en-US" sz="5400" b="1" dirty="0" smtClean="0"/>
              <a:t> </a:t>
            </a:r>
            <a:r>
              <a:rPr lang="en-US" sz="5400" b="1" dirty="0" err="1" smtClean="0"/>
              <a:t>este</a:t>
            </a:r>
            <a:r>
              <a:rPr lang="en-US" sz="5400" b="1" dirty="0" smtClean="0"/>
              <a:t> </a:t>
            </a:r>
            <a:r>
              <a:rPr lang="ro-RO" sz="5400" b="1" dirty="0" smtClean="0"/>
              <a:t>securitatea cibernetică</a:t>
            </a:r>
            <a:r>
              <a:rPr lang="en-US" sz="5400" b="1" dirty="0" smtClean="0"/>
              <a:t>?</a:t>
            </a:r>
            <a:endParaRPr lang="ru-RU" sz="5400" b="1" dirty="0"/>
          </a:p>
        </p:txBody>
      </p:sp>
      <p:pic>
        <p:nvPicPr>
          <p:cNvPr id="4" name="Content Placeholder 3" descr="Imagini pentru ce este securitatea cibernetica"/>
          <p:cNvPicPr>
            <a:picLocks noGrp="1"/>
          </p:cNvPicPr>
          <p:nvPr>
            <p:ph idx="1"/>
          </p:nvPr>
        </p:nvPicPr>
        <p:blipFill>
          <a:blip r:embed="rId2"/>
          <a:srcRect/>
          <a:stretch>
            <a:fillRect/>
          </a:stretch>
        </p:blipFill>
        <p:spPr bwMode="auto">
          <a:xfrm>
            <a:off x="1941535" y="2323426"/>
            <a:ext cx="5812077" cy="368906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313149" y="1623015"/>
            <a:ext cx="9840059" cy="2857274"/>
          </a:xfrm>
        </p:spPr>
        <p:txBody>
          <a:bodyPr anchor="ctr">
            <a:normAutofit/>
          </a:bodyPr>
          <a:lstStyle/>
          <a:p>
            <a:pPr algn="ctr"/>
            <a:r>
              <a:rPr lang="en-US" sz="7200" b="1" dirty="0" err="1" smtClean="0"/>
              <a:t>Tipuri</a:t>
            </a:r>
            <a:r>
              <a:rPr lang="en-US" sz="7200" b="1" dirty="0" smtClean="0"/>
              <a:t> de </a:t>
            </a:r>
            <a:r>
              <a:rPr lang="ro-RO" sz="7200" b="1" dirty="0" smtClean="0"/>
              <a:t>securitate</a:t>
            </a:r>
            <a:endParaRPr lang="ru-RU" sz="7200" b="1" dirty="0"/>
          </a:p>
        </p:txBody>
      </p:sp>
    </p:spTree>
    <p:extLst>
      <p:ext uri="{BB962C8B-B14F-4D97-AF65-F5344CB8AC3E}">
        <p14:creationId xmlns:p14="http://schemas.microsoft.com/office/powerpoint/2010/main" val="1540202005"/>
      </p:ext>
    </p:extLst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sz="6000" dirty="0" err="1" smtClean="0"/>
              <a:t>Securitatea</a:t>
            </a:r>
            <a:r>
              <a:rPr lang="en-US" sz="6000" dirty="0" smtClean="0"/>
              <a:t> </a:t>
            </a:r>
            <a:r>
              <a:rPr lang="en-US" sz="6000" dirty="0" err="1" smtClean="0"/>
              <a:t>informa</a:t>
            </a:r>
            <a:r>
              <a:rPr lang="ro-RO" sz="6000" dirty="0" smtClean="0"/>
              <a:t>ț</a:t>
            </a:r>
            <a:r>
              <a:rPr lang="en-US" sz="6000" dirty="0" err="1" smtClean="0"/>
              <a:t>iei</a:t>
            </a:r>
            <a:endParaRPr lang="ru-RU" sz="6000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32075" y="2711885"/>
            <a:ext cx="3537290" cy="29174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3711240"/>
      </p:ext>
    </p:extLst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1654" y="1818061"/>
            <a:ext cx="8596312" cy="4310743"/>
          </a:xfrm>
          <a:prstGeom prst="rect">
            <a:avLst/>
          </a:prstGeom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51505" y="544285"/>
            <a:ext cx="8596668" cy="1320800"/>
          </a:xfrm>
        </p:spPr>
        <p:txBody>
          <a:bodyPr>
            <a:normAutofit/>
          </a:bodyPr>
          <a:lstStyle/>
          <a:p>
            <a:pPr algn="ctr"/>
            <a:r>
              <a:rPr lang="en-US" sz="6000" dirty="0" err="1" smtClean="0"/>
              <a:t>Securitatea</a:t>
            </a:r>
            <a:r>
              <a:rPr lang="en-US" sz="6000" dirty="0" smtClean="0"/>
              <a:t> re</a:t>
            </a:r>
            <a:r>
              <a:rPr lang="ro-RO" sz="6000" dirty="0" smtClean="0"/>
              <a:t>ț</a:t>
            </a:r>
            <a:r>
              <a:rPr lang="en-US" sz="6000" dirty="0" err="1" smtClean="0"/>
              <a:t>elei</a:t>
            </a:r>
            <a:endParaRPr lang="ru-RU" sz="6000" dirty="0"/>
          </a:p>
        </p:txBody>
      </p:sp>
    </p:spTree>
    <p:extLst>
      <p:ext uri="{BB962C8B-B14F-4D97-AF65-F5344CB8AC3E}">
        <p14:creationId xmlns:p14="http://schemas.microsoft.com/office/powerpoint/2010/main" val="4164761403"/>
      </p:ext>
    </p:extLst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63524" y="442685"/>
            <a:ext cx="8596668" cy="1320800"/>
          </a:xfrm>
        </p:spPr>
        <p:txBody>
          <a:bodyPr>
            <a:normAutofit/>
          </a:bodyPr>
          <a:lstStyle/>
          <a:p>
            <a:pPr algn="ctr"/>
            <a:r>
              <a:rPr lang="en-US" sz="6000" dirty="0" err="1" smtClean="0"/>
              <a:t>Securitatea</a:t>
            </a:r>
            <a:r>
              <a:rPr lang="en-US" sz="6000" dirty="0" smtClean="0"/>
              <a:t> </a:t>
            </a:r>
            <a:r>
              <a:rPr lang="en-US" sz="6000" dirty="0" err="1" smtClean="0"/>
              <a:t>aplica</a:t>
            </a:r>
            <a:r>
              <a:rPr lang="ro-RO" sz="6000" dirty="0" smtClean="0"/>
              <a:t>ț</a:t>
            </a:r>
            <a:r>
              <a:rPr lang="en-US" sz="6000" dirty="0" err="1" smtClean="0"/>
              <a:t>iilor</a:t>
            </a:r>
            <a:endParaRPr lang="ru-RU" sz="6000" dirty="0"/>
          </a:p>
        </p:txBody>
      </p:sp>
      <p:pic>
        <p:nvPicPr>
          <p:cNvPr id="4" name="Объект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53887" y="1763485"/>
            <a:ext cx="7815942" cy="43978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0628232"/>
      </p:ext>
    </p:extLst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Грань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Facet">
      <a:majorFont>
        <a:latin typeface="Trebuchet MS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981</TotalTime>
  <Words>150</Words>
  <Application>Microsoft Office PowerPoint</Application>
  <PresentationFormat>Widescreen</PresentationFormat>
  <Paragraphs>37</Paragraphs>
  <Slides>18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2" baseType="lpstr">
      <vt:lpstr>Arial</vt:lpstr>
      <vt:lpstr>Trebuchet MS</vt:lpstr>
      <vt:lpstr>Wingdings 3</vt:lpstr>
      <vt:lpstr>Грань</vt:lpstr>
      <vt:lpstr>Securitatea cibernetică</vt:lpstr>
      <vt:lpstr>PowerPoint Presentation</vt:lpstr>
      <vt:lpstr>Beneficiile internetului</vt:lpstr>
      <vt:lpstr>Dezavantejele/Riscurile internetului</vt:lpstr>
      <vt:lpstr>Ce este securitatea cibernetică?</vt:lpstr>
      <vt:lpstr>Tipuri de securitate</vt:lpstr>
      <vt:lpstr>Securitatea informației</vt:lpstr>
      <vt:lpstr>Securitatea rețelei</vt:lpstr>
      <vt:lpstr>Securitatea aplicațiilor</vt:lpstr>
      <vt:lpstr>Tipuri de amenințări   la adresa securității digitale </vt:lpstr>
      <vt:lpstr>1.Viruși 2.Furtul de identitate 3.Atacurile de parola 4.Spyware si Keyloggers 5.Adware 6.Trojans 7.Ransomware 8.Browser Hijacker  9.Phishing Emails</vt:lpstr>
      <vt:lpstr>De unde provin amenințările la adresa securității digitale?</vt:lpstr>
      <vt:lpstr>1.Site-uri suspecte    </vt:lpstr>
      <vt:lpstr>2.Permiterea partajării de fișiere prin rețeaua peer to peer (P2P)</vt:lpstr>
      <vt:lpstr>3.Descărcările torrent</vt:lpstr>
      <vt:lpstr>4. Emailurile de tip phishing</vt:lpstr>
      <vt:lpstr>De ce este securitatea cibernetică importantă?</vt:lpstr>
      <vt:lpstr>Sfârșit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Ce este CyberSecurity?</dc:title>
  <dc:creator>user</dc:creator>
  <cp:lastModifiedBy>users1</cp:lastModifiedBy>
  <cp:revision>57</cp:revision>
  <dcterms:created xsi:type="dcterms:W3CDTF">2018-10-14T15:39:25Z</dcterms:created>
  <dcterms:modified xsi:type="dcterms:W3CDTF">2018-12-10T12:56:21Z</dcterms:modified>
</cp:coreProperties>
</file>

<file path=docProps/thumbnail.jpeg>
</file>